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8"/>
  </p:notesMasterIdLst>
  <p:sldIdLst>
    <p:sldId id="1224" r:id="rId5"/>
    <p:sldId id="1225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6149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ED26B-9947-4A36-A09B-217B81EC3AB7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1ED0D-D31D-4C0C-836F-AED27750D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9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16D06-8064-4B53-BF57-56C46BBA255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12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35891" y="3045424"/>
            <a:ext cx="5473700" cy="648245"/>
          </a:xfrm>
        </p:spPr>
        <p:txBody>
          <a:bodyPr lIns="0" tIns="0" rIns="0" bIns="0"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101539"/>
            <a:ext cx="5473700" cy="1247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35889" y="3696000"/>
            <a:ext cx="5473699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02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814917" y="1412777"/>
            <a:ext cx="10752667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sz="36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334434" y="356659"/>
            <a:ext cx="11523133" cy="10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099256"/>
            <a:ext cx="5473700" cy="22082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35891" y="2948948"/>
            <a:ext cx="5473700" cy="648245"/>
          </a:xfrm>
        </p:spPr>
        <p:txBody>
          <a:bodyPr lIns="0" tIns="0" rIns="0" bIns="0" anchor="b" anchorCtr="0">
            <a:no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0979"/>
            <a:ext cx="1372800" cy="224931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34433" y="932723"/>
            <a:ext cx="11523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86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14917" y="1412777"/>
            <a:ext cx="10752667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sz="36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4434" y="356659"/>
            <a:ext cx="11523133" cy="1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35891" y="2948948"/>
            <a:ext cx="5473700" cy="648245"/>
          </a:xfrm>
        </p:spPr>
        <p:txBody>
          <a:bodyPr lIns="0" tIns="0" rIns="0" bIns="0" anchor="b" anchorCtr="0">
            <a:no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101539"/>
            <a:ext cx="5473700" cy="2208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2667"/>
            <a:ext cx="1372800" cy="22324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34433" y="932723"/>
            <a:ext cx="115231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083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A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14917" y="1412777"/>
            <a:ext cx="10752667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sz="36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4434" y="356659"/>
            <a:ext cx="11523133" cy="1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101539"/>
            <a:ext cx="5473700" cy="2208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35891" y="2948948"/>
            <a:ext cx="5473700" cy="648245"/>
          </a:xfrm>
        </p:spPr>
        <p:txBody>
          <a:bodyPr lIns="0" tIns="0" rIns="0" bIns="0" anchor="b" anchorCtr="0">
            <a:no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2667"/>
            <a:ext cx="1372800" cy="22324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34433" y="932723"/>
            <a:ext cx="115231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541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3763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3606" y="2756926"/>
            <a:ext cx="7104789" cy="11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73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ngle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34434" y="1411818"/>
            <a:ext cx="11523133" cy="50905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4465" y="6576600"/>
            <a:ext cx="3119968" cy="26064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C55ABB-8CD5-49AB-9246-32EDBD798E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9481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55ABB-8CD5-49AB-9246-32EDBD798E7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Content Placeholder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" y="5325962"/>
            <a:ext cx="12175904" cy="1488133"/>
          </a:xfrm>
          <a:prstGeom prst="rect">
            <a:avLst/>
          </a:prstGeom>
        </p:spPr>
      </p:pic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334433" y="1411818"/>
            <a:ext cx="5472000" cy="441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2"/>
          </p:nvPr>
        </p:nvSpPr>
        <p:spPr>
          <a:xfrm>
            <a:off x="6390443" y="1411818"/>
            <a:ext cx="5472000" cy="441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51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34434" y="1411818"/>
            <a:ext cx="11523133" cy="50905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4465" y="6576600"/>
            <a:ext cx="3119968" cy="26064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C55ABB-8CD5-49AB-9246-32EDBD798E71}" type="slidenum">
              <a:rPr lang="en-GB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13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7" y="403200"/>
            <a:ext cx="9601993" cy="479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3"/>
          <p:cNvSpPr>
            <a:spLocks noGrp="1"/>
          </p:cNvSpPr>
          <p:nvPr>
            <p:ph sz="quarter" idx="10"/>
          </p:nvPr>
        </p:nvSpPr>
        <p:spPr>
          <a:xfrm>
            <a:off x="334433" y="1411818"/>
            <a:ext cx="5472000" cy="50905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390443" y="1411818"/>
            <a:ext cx="5472000" cy="50905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4465" y="6576600"/>
            <a:ext cx="3119968" cy="26064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C55ABB-8CD5-49AB-9246-32EDBD798E71}" type="slidenum">
              <a:rPr lang="en-GB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59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3016">
          <p15:clr>
            <a:srgbClr val="FBAE40"/>
          </p15:clr>
        </p15:guide>
        <p15:guide id="3" pos="27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ubmnai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4465" y="6576600"/>
            <a:ext cx="3119968" cy="26064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1C55ABB-8CD5-49AB-9246-32EDBD798E71}" type="slidenum">
              <a:rPr lang="en-GB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4437" y="1411818"/>
            <a:ext cx="2305183" cy="18251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4437" y="403200"/>
            <a:ext cx="9601993" cy="4793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407086" y="1411818"/>
            <a:ext cx="2305183" cy="18251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479737" y="1411818"/>
            <a:ext cx="2305183" cy="18251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9552386" y="1411818"/>
            <a:ext cx="2305183" cy="18251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35363" y="3994209"/>
            <a:ext cx="2305183" cy="18251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408013" y="3994209"/>
            <a:ext cx="2305183" cy="18251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480663" y="3994209"/>
            <a:ext cx="2305183" cy="18251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9553313" y="3994209"/>
            <a:ext cx="2305183" cy="182516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0"/>
          </p:nvPr>
        </p:nvSpPr>
        <p:spPr>
          <a:xfrm>
            <a:off x="334437" y="3374667"/>
            <a:ext cx="2305183" cy="481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Content Placeholder 3"/>
          <p:cNvSpPr>
            <a:spLocks noGrp="1"/>
          </p:cNvSpPr>
          <p:nvPr>
            <p:ph sz="quarter" idx="19"/>
          </p:nvPr>
        </p:nvSpPr>
        <p:spPr>
          <a:xfrm>
            <a:off x="293850" y="6013198"/>
            <a:ext cx="2305183" cy="481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Content Placeholder 3"/>
          <p:cNvSpPr>
            <a:spLocks noGrp="1"/>
          </p:cNvSpPr>
          <p:nvPr>
            <p:ph sz="quarter" idx="20"/>
          </p:nvPr>
        </p:nvSpPr>
        <p:spPr>
          <a:xfrm>
            <a:off x="3407083" y="6021391"/>
            <a:ext cx="2305183" cy="481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0" name="Content Placeholder 3"/>
          <p:cNvSpPr>
            <a:spLocks noGrp="1"/>
          </p:cNvSpPr>
          <p:nvPr>
            <p:ph sz="quarter" idx="21"/>
          </p:nvPr>
        </p:nvSpPr>
        <p:spPr>
          <a:xfrm>
            <a:off x="6473650" y="6011673"/>
            <a:ext cx="2305183" cy="481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Content Placeholder 3"/>
          <p:cNvSpPr>
            <a:spLocks noGrp="1"/>
          </p:cNvSpPr>
          <p:nvPr>
            <p:ph sz="quarter" idx="22"/>
          </p:nvPr>
        </p:nvSpPr>
        <p:spPr>
          <a:xfrm>
            <a:off x="9559933" y="6021291"/>
            <a:ext cx="2305183" cy="481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23"/>
          </p:nvPr>
        </p:nvSpPr>
        <p:spPr>
          <a:xfrm>
            <a:off x="3407083" y="3397219"/>
            <a:ext cx="2305183" cy="481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3" name="Content Placeholder 3"/>
          <p:cNvSpPr>
            <a:spLocks noGrp="1"/>
          </p:cNvSpPr>
          <p:nvPr>
            <p:ph sz="quarter" idx="24"/>
          </p:nvPr>
        </p:nvSpPr>
        <p:spPr>
          <a:xfrm>
            <a:off x="6473650" y="3387501"/>
            <a:ext cx="2305183" cy="481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Content Placeholder 3"/>
          <p:cNvSpPr>
            <a:spLocks noGrp="1"/>
          </p:cNvSpPr>
          <p:nvPr>
            <p:ph sz="quarter" idx="25"/>
          </p:nvPr>
        </p:nvSpPr>
        <p:spPr>
          <a:xfrm>
            <a:off x="9559933" y="3397119"/>
            <a:ext cx="2305183" cy="481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63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14917" y="1412777"/>
            <a:ext cx="10752667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sz="3600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4433" y="932723"/>
            <a:ext cx="11523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34434" y="356659"/>
            <a:ext cx="11523133" cy="10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099256"/>
            <a:ext cx="5473700" cy="22082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35891" y="2948948"/>
            <a:ext cx="5473700" cy="648245"/>
          </a:xfrm>
        </p:spPr>
        <p:txBody>
          <a:bodyPr lIns="0" tIns="0" rIns="0" bIns="0" anchor="b" anchorCtr="0">
            <a:no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0979"/>
            <a:ext cx="1372800" cy="22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14917" y="1412777"/>
            <a:ext cx="10752667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sz="36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4434" y="356659"/>
            <a:ext cx="11523133" cy="1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101539"/>
            <a:ext cx="5473700" cy="2208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35891" y="2948948"/>
            <a:ext cx="5473700" cy="648245"/>
          </a:xfrm>
        </p:spPr>
        <p:txBody>
          <a:bodyPr lIns="0" tIns="0" rIns="0" bIns="0" anchor="b" anchorCtr="0">
            <a:no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2667"/>
            <a:ext cx="1372800" cy="223243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334433" y="932723"/>
            <a:ext cx="115231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28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14917" y="1412777"/>
            <a:ext cx="10752667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sz="36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4434" y="356659"/>
            <a:ext cx="11523133" cy="1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101539"/>
            <a:ext cx="5473700" cy="2208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35891" y="2948948"/>
            <a:ext cx="5473700" cy="648245"/>
          </a:xfrm>
        </p:spPr>
        <p:txBody>
          <a:bodyPr lIns="0" tIns="0" rIns="0" bIns="0" anchor="b" anchorCtr="0">
            <a:no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2667"/>
            <a:ext cx="1372800" cy="22324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34433" y="932723"/>
            <a:ext cx="115231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14917" y="1412777"/>
            <a:ext cx="10752667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sz="36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4434" y="356659"/>
            <a:ext cx="11523133" cy="1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101539"/>
            <a:ext cx="5473700" cy="2208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35891" y="2948948"/>
            <a:ext cx="5473700" cy="648245"/>
          </a:xfrm>
        </p:spPr>
        <p:txBody>
          <a:bodyPr lIns="0" tIns="0" rIns="0" bIns="0" anchor="b" anchorCtr="0">
            <a:no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2667"/>
            <a:ext cx="1372800" cy="22324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34433" y="932723"/>
            <a:ext cx="115231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37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59"/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814917" y="1412777"/>
            <a:ext cx="10752667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GB" sz="36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4434" y="356659"/>
            <a:ext cx="11523133" cy="10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5891" y="4101539"/>
            <a:ext cx="5473700" cy="2208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35889" y="3693493"/>
            <a:ext cx="547369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35891" y="2948948"/>
            <a:ext cx="5473700" cy="648245"/>
          </a:xfrm>
        </p:spPr>
        <p:txBody>
          <a:bodyPr lIns="0" tIns="0" rIns="0" bIns="0" anchor="b" anchorCtr="0">
            <a:no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2667"/>
            <a:ext cx="1372800" cy="22324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34433" y="932723"/>
            <a:ext cx="115231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26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4465" y="6576600"/>
            <a:ext cx="3119968" cy="26064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1218959"/>
            <a:fld id="{01C55ABB-8CD5-49AB-9246-32EDBD798E71}" type="slidenum">
              <a:rPr lang="en-GB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1218959"/>
              <a:t>‹#›</a:t>
            </a:fld>
            <a:endParaRPr lang="en-GB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434" y="405028"/>
            <a:ext cx="11528765" cy="47932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34" y="1411818"/>
            <a:ext cx="11523133" cy="50905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4433" y="932723"/>
            <a:ext cx="11520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34433" y="356659"/>
            <a:ext cx="11520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48" y="532668"/>
            <a:ext cx="1372421" cy="22341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34434" y="6647934"/>
            <a:ext cx="7925945" cy="943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59">
              <a:lnSpc>
                <a:spcPct val="115000"/>
              </a:lnSpc>
              <a:spcAft>
                <a:spcPts val="1333"/>
              </a:spcAft>
            </a:pPr>
            <a:r>
              <a:rPr lang="en-GB" sz="533" b="1" dirty="0">
                <a:solidFill>
                  <a:srgbClr val="FFFFFF">
                    <a:lumMod val="6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Mace Information Handling Classification: Unrestricted/Restricted/Confidential </a:t>
            </a:r>
            <a:r>
              <a:rPr lang="en-GB" sz="533" b="1" i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delete as appropriate in Slide Master 1</a:t>
            </a:r>
            <a:endParaRPr lang="en-GB" sz="93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MSIPCMContentMarking" descr="{&quot;HashCode&quot;:-749747809,&quot;Placement&quot;:&quot;Footer&quot;}"/>
          <p:cNvSpPr txBox="1"/>
          <p:nvPr userDrawn="1"/>
        </p:nvSpPr>
        <p:spPr>
          <a:xfrm>
            <a:off x="0" y="6608802"/>
            <a:ext cx="1503984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Arial" panose="020B0604020202020204" pitchFamily="34" charset="0"/>
              </a:rPr>
              <a:t>Classification - Public</a:t>
            </a:r>
          </a:p>
        </p:txBody>
      </p:sp>
    </p:spTree>
    <p:extLst>
      <p:ext uri="{BB962C8B-B14F-4D97-AF65-F5344CB8AC3E}">
        <p14:creationId xmlns:p14="http://schemas.microsoft.com/office/powerpoint/2010/main" val="408596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  <p:sldLayoutId id="2147483676" r:id="rId15"/>
  </p:sldLayoutIdLst>
  <p:hf sldNum="0" hdr="0" ftr="0" dt="0"/>
  <p:txStyles>
    <p:titleStyle>
      <a:lvl1pPr algn="l" defTabSz="914396" rtl="0" eaLnBrk="1" latinLnBrk="0" hangingPunct="1">
        <a:spcBef>
          <a:spcPct val="0"/>
        </a:spcBef>
        <a:buNone/>
        <a:defRPr sz="2667" b="1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396" rtl="0" eaLnBrk="1" latinLnBrk="0" hangingPunct="1">
        <a:spcBef>
          <a:spcPct val="20000"/>
        </a:spcBef>
        <a:buFont typeface="Arial" pitchFamily="34" charset="0"/>
        <a:buNone/>
        <a:defRPr sz="2200" b="1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396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363538" indent="-363538" algn="l" defTabSz="91439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719135" indent="-355598" algn="l" defTabSz="914396" rtl="0" eaLnBrk="1" latinLnBrk="0" hangingPunct="1">
        <a:spcBef>
          <a:spcPct val="20000"/>
        </a:spcBef>
        <a:buFont typeface="Arial" pitchFamily="34" charset="0"/>
        <a:buChar char="–"/>
        <a:tabLst/>
        <a:defRPr sz="22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074733" indent="-365124" algn="l" defTabSz="914396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588" indent="-228598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6" indent="-228598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2" indent="-228598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0" indent="-228598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72">
          <p15:clr>
            <a:srgbClr val="F26B43"/>
          </p15:clr>
        </p15:guide>
        <p15:guide id="2" orient="horz" pos="169">
          <p15:clr>
            <a:srgbClr val="F26B43"/>
          </p15:clr>
        </p15:guide>
        <p15:guide id="3" orient="horz" pos="441">
          <p15:clr>
            <a:srgbClr val="F26B43"/>
          </p15:clr>
        </p15:guide>
        <p15:guide id="4" orient="horz">
          <p15:clr>
            <a:srgbClr val="F26B43"/>
          </p15:clr>
        </p15:guide>
        <p15:guide id="5" pos="5602">
          <p15:clr>
            <a:srgbClr val="F26B43"/>
          </p15:clr>
        </p15:guide>
        <p15:guide id="6" pos="158">
          <p15:clr>
            <a:srgbClr val="F26B43"/>
          </p15:clr>
        </p15:guide>
        <p15:guide id="7" orient="horz" pos="667">
          <p15:clr>
            <a:srgbClr val="F26B43"/>
          </p15:clr>
        </p15:guide>
        <p15:guide id="8" orient="horz" pos="3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.macegroup.com/centralsupport/hs/coronavirusupdates.aspx" TargetMode="External"/><Relationship Id="rId3" Type="http://schemas.openxmlformats.org/officeDocument/2006/relationships/hyperlink" Target="https://info.macegroup.com/news/news_archive/files/200211_JLS_STOP%20the%20spread%20of%20germs.pdf" TargetMode="External"/><Relationship Id="rId7" Type="http://schemas.openxmlformats.org/officeDocument/2006/relationships/hyperlink" Target="https://www.gov.uk/guidance/coronavirus-covid-19-information-for-the-public" TargetMode="Externa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www.nhs.uk/conditions/coronavirus-covid-19/" TargetMode="Externa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635C32C-081C-46DE-AC3F-4B7998683B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COVID-19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62E9EB-B544-46B8-8C2C-8C246C623BAA}"/>
              </a:ext>
            </a:extLst>
          </p:cNvPr>
          <p:cNvSpPr txBox="1"/>
          <p:nvPr/>
        </p:nvSpPr>
        <p:spPr>
          <a:xfrm>
            <a:off x="218249" y="3989137"/>
            <a:ext cx="639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Awareness, Communication &amp; Hygiene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67925" y="447675"/>
            <a:ext cx="17907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8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2E7EA4-8D2E-46BC-BB8E-6DA95DF98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267F4F-DF17-460D-8443-A200A3F634E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4437" y="853583"/>
            <a:ext cx="11690313" cy="5239307"/>
          </a:xfrm>
        </p:spPr>
        <p:txBody>
          <a:bodyPr/>
          <a:lstStyle/>
          <a:p>
            <a:endParaRPr lang="en-US" sz="1333" b="0" dirty="0"/>
          </a:p>
          <a:p>
            <a:r>
              <a:rPr lang="en-US" sz="1200" b="0" dirty="0">
                <a:solidFill>
                  <a:schemeClr val="tx1"/>
                </a:solidFill>
              </a:rPr>
              <a:t>You are likely to have seen the ongoing media coverage of the recent outbreak of COVID-19, which originated in Hubei province in China. More recently, cases have been confirmed in various locations across the world, including the United Kingdom.</a:t>
            </a:r>
          </a:p>
          <a:p>
            <a:r>
              <a:rPr lang="en-US" sz="1200" b="0" dirty="0">
                <a:solidFill>
                  <a:schemeClr val="tx1"/>
                </a:solidFill>
              </a:rPr>
              <a:t>COVID-19 is a new illness that can affect your lungs and airways. It's caused by a virus called coronavirus.</a:t>
            </a:r>
          </a:p>
          <a:p>
            <a:r>
              <a:rPr lang="en-US" sz="1200" b="0" dirty="0">
                <a:solidFill>
                  <a:schemeClr val="tx1"/>
                </a:solidFill>
              </a:rPr>
              <a:t>COVID-19 can cause more severe symptoms in people with weakened immune systems, older people, and those with long-term conditions like diabetes, cancer and chronic lung disease.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Symptoms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Cough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High temperature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Shortness of breath</a:t>
            </a:r>
          </a:p>
          <a:p>
            <a:r>
              <a:rPr lang="en-US" sz="1200" b="0" dirty="0">
                <a:solidFill>
                  <a:schemeClr val="tx1"/>
                </a:solidFill>
              </a:rPr>
              <a:t>       *</a:t>
            </a:r>
            <a:r>
              <a:rPr lang="en-US" sz="900" b="0" dirty="0">
                <a:solidFill>
                  <a:schemeClr val="tx1"/>
                </a:solidFill>
              </a:rPr>
              <a:t>These symptoms do not necessarily mean you have COVID-19</a:t>
            </a:r>
          </a:p>
          <a:p>
            <a:endParaRPr lang="en-US" sz="900" b="0" dirty="0">
              <a:solidFill>
                <a:schemeClr val="tx1"/>
              </a:solidFill>
            </a:endParaRPr>
          </a:p>
          <a:p>
            <a:endParaRPr lang="en-US" sz="1200" b="0" dirty="0">
              <a:solidFill>
                <a:schemeClr val="tx1"/>
              </a:solidFill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  <a:p>
            <a:endParaRPr lang="en-US" sz="1200" b="0" dirty="0"/>
          </a:p>
          <a:p>
            <a:endParaRPr lang="en-US" sz="1200" b="0" dirty="0"/>
          </a:p>
          <a:p>
            <a:endParaRPr lang="en-US" sz="1200" b="0" dirty="0"/>
          </a:p>
          <a:p>
            <a:endParaRPr lang="en-US" sz="1200" b="0" dirty="0"/>
          </a:p>
          <a:p>
            <a:endParaRPr lang="en-US" sz="1200" b="0" dirty="0"/>
          </a:p>
          <a:p>
            <a:endParaRPr lang="en-US" sz="1200" b="0" dirty="0"/>
          </a:p>
          <a:p>
            <a:endParaRPr lang="en-US" sz="1333" b="0" dirty="0"/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US" sz="1333" b="0" dirty="0"/>
          </a:p>
          <a:p>
            <a:endParaRPr lang="en-GB" sz="1333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4D2A46-D2F6-4FDC-99B4-F79E8273D83B}"/>
              </a:ext>
            </a:extLst>
          </p:cNvPr>
          <p:cNvSpPr txBox="1"/>
          <p:nvPr/>
        </p:nvSpPr>
        <p:spPr>
          <a:xfrm>
            <a:off x="4794363" y="2233047"/>
            <a:ext cx="7230387" cy="1117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33" b="1" dirty="0"/>
              <a:t>If you feel you are suffering from symptoms that could be COVID-19, please first contact your local health advisory service. </a:t>
            </a:r>
          </a:p>
          <a:p>
            <a:pPr algn="ctr"/>
            <a:r>
              <a:rPr lang="en-US" sz="1333" b="1" dirty="0"/>
              <a:t>In the UK, the quickest access to advice is by calling the NHS advice line on 111.</a:t>
            </a:r>
          </a:p>
          <a:p>
            <a:pPr algn="ctr"/>
            <a:endParaRPr lang="en-US" sz="1333" b="1" dirty="0"/>
          </a:p>
          <a:p>
            <a:pPr algn="ctr"/>
            <a:r>
              <a:rPr lang="en-US" sz="1333" b="1" dirty="0"/>
              <a:t>Additionally, notify your work manager.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321CA9-61C1-40E0-A757-1023A2E43B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58" y="3950974"/>
            <a:ext cx="2784249" cy="27417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588EC57-A00A-47FC-9968-ECDDD4A02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1" y="3950973"/>
            <a:ext cx="2784249" cy="27417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E72A017-3D39-4824-97A6-A6E050D546CF}"/>
              </a:ext>
            </a:extLst>
          </p:cNvPr>
          <p:cNvSpPr txBox="1"/>
          <p:nvPr/>
        </p:nvSpPr>
        <p:spPr>
          <a:xfrm>
            <a:off x="261258" y="3686702"/>
            <a:ext cx="475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Wash your hands with soap and water often – do this for at least 20 seconds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Always wash your hands when you get home or into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Use hand sanitiser gel if soap and water are not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Cover your mouth and nose with a tissue or your sleeve (not your hands) when you cough or sneeze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Put used tissues in the bin straight away and wash your hands afterwards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Try to avoid close contact with people who are unwell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1200" b="1" dirty="0"/>
              <a:t>Don’t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 not touch your eyes, nose or mouth if your hands are not clean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0029825" y="485775"/>
            <a:ext cx="1994925" cy="3678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9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422A896-F8FC-4A18-A9F0-A75AA104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</a:t>
            </a:r>
          </a:p>
        </p:txBody>
      </p:sp>
      <p:graphicFrame>
        <p:nvGraphicFramePr>
          <p:cNvPr id="2" name="Content Placeholder 1">
            <a:hlinkClick r:id="rId3"/>
            <a:extLst>
              <a:ext uri="{FF2B5EF4-FFF2-40B4-BE49-F238E27FC236}">
                <a16:creationId xmlns:a16="http://schemas.microsoft.com/office/drawing/2014/main" id="{33962F1E-6F9C-4AF7-BE92-7B404A4FE856}"/>
              </a:ext>
            </a:extLst>
          </p:cNvPr>
          <p:cNvGraphicFramePr>
            <a:graphicFrameLocks noGrp="1" noChangeAspect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867177833"/>
              </p:ext>
            </p:extLst>
          </p:nvPr>
        </p:nvGraphicFramePr>
        <p:xfrm>
          <a:off x="190500" y="1124803"/>
          <a:ext cx="8464336" cy="4551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Acrobat Document" r:id="rId4" imgW="8019905" imgH="5667262" progId="AcroExch.Document.DC">
                  <p:embed/>
                </p:oleObj>
              </mc:Choice>
              <mc:Fallback>
                <p:oleObj name="Acrobat Document" r:id="rId4" imgW="8019905" imgH="5667262" progId="AcroExch.Document.DC">
                  <p:embed/>
                  <p:pic>
                    <p:nvPicPr>
                      <p:cNvPr id="2" name="Content Placeholder 1">
                        <a:hlinkClick r:id="rId3"/>
                        <a:extLst>
                          <a:ext uri="{FF2B5EF4-FFF2-40B4-BE49-F238E27FC236}">
                            <a16:creationId xmlns:a16="http://schemas.microsoft.com/office/drawing/2014/main" id="{33962F1E-6F9C-4AF7-BE92-7B404A4FE8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" y="1124803"/>
                        <a:ext cx="8464336" cy="4551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E06AACB-DBF7-480A-A398-41B709649ACE}"/>
              </a:ext>
            </a:extLst>
          </p:cNvPr>
          <p:cNvSpPr/>
          <p:nvPr/>
        </p:nvSpPr>
        <p:spPr>
          <a:xfrm>
            <a:off x="8761445" y="4301442"/>
            <a:ext cx="3288365" cy="137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33" b="1" dirty="0"/>
              <a:t>Useful links:</a:t>
            </a:r>
          </a:p>
          <a:p>
            <a:r>
              <a:rPr lang="en-US" sz="1000" dirty="0">
                <a:hlinkClick r:id="rId6"/>
              </a:rPr>
              <a:t>https://www.nhs.uk/conditions/coronavirus-covid-19/</a:t>
            </a:r>
            <a:r>
              <a:rPr lang="en-US" sz="1000" dirty="0"/>
              <a:t>  </a:t>
            </a:r>
          </a:p>
          <a:p>
            <a:r>
              <a:rPr lang="en-US" sz="1000" dirty="0">
                <a:hlinkClick r:id="rId7"/>
              </a:rPr>
              <a:t>https://www.gov.uk/guidance/coronavirus-covid-19-information-for-the-public</a:t>
            </a:r>
            <a:r>
              <a:rPr lang="en-US" sz="1000" dirty="0"/>
              <a:t> </a:t>
            </a:r>
          </a:p>
          <a:p>
            <a:endParaRPr lang="en-US" sz="1000" dirty="0"/>
          </a:p>
          <a:p>
            <a:r>
              <a:rPr lang="en-US" sz="1000" dirty="0"/>
              <a:t>Additional internal information for Mace staff:</a:t>
            </a:r>
          </a:p>
          <a:p>
            <a:r>
              <a:rPr lang="en-US" sz="1000" dirty="0">
                <a:hlinkClick r:id="rId8"/>
              </a:rPr>
              <a:t>https://info.macegroup.com/centralsupport/hs/coronavirusupdates.aspx</a:t>
            </a:r>
            <a:r>
              <a:rPr lang="en-US" sz="1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9982200" y="405028"/>
            <a:ext cx="2000250" cy="47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562725" y="1124803"/>
            <a:ext cx="2092111" cy="503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628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ace Palette">
      <a:dk1>
        <a:srgbClr val="000000"/>
      </a:dk1>
      <a:lt1>
        <a:srgbClr val="FFFFFF"/>
      </a:lt1>
      <a:dk2>
        <a:srgbClr val="27171B"/>
      </a:dk2>
      <a:lt2>
        <a:srgbClr val="EF8213"/>
      </a:lt2>
      <a:accent1>
        <a:srgbClr val="FABC00"/>
      </a:accent1>
      <a:accent2>
        <a:srgbClr val="CE003C"/>
      </a:accent2>
      <a:accent3>
        <a:srgbClr val="E4368A"/>
      </a:accent3>
      <a:accent4>
        <a:srgbClr val="71277A"/>
      </a:accent4>
      <a:accent5>
        <a:srgbClr val="9FD2C5"/>
      </a:accent5>
      <a:accent6>
        <a:srgbClr val="008A9B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ePowerPointTemplate_2016" id="{07DDCA50-BB0F-4B3C-88E2-6A84ADAE7C17}" vid="{562A1DB4-E9CA-400F-B375-17013E9299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1B14ABB6F694B8CBBE0935647D882" ma:contentTypeVersion="13" ma:contentTypeDescription="Create a new document." ma:contentTypeScope="" ma:versionID="43b9a19974e1279ba90b54bb1dcc33ad">
  <xsd:schema xmlns:xsd="http://www.w3.org/2001/XMLSchema" xmlns:xs="http://www.w3.org/2001/XMLSchema" xmlns:p="http://schemas.microsoft.com/office/2006/metadata/properties" xmlns:ns3="0f0cdd0b-fc42-4f8c-8645-296f981424c2" xmlns:ns4="534d2ff0-65a5-400b-b304-c5d52a4360ed" targetNamespace="http://schemas.microsoft.com/office/2006/metadata/properties" ma:root="true" ma:fieldsID="88275434d6c420fcbfbba024740db4fd" ns3:_="" ns4:_="">
    <xsd:import namespace="0f0cdd0b-fc42-4f8c-8645-296f981424c2"/>
    <xsd:import namespace="534d2ff0-65a5-400b-b304-c5d52a4360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cdd0b-fc42-4f8c-8645-296f98142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4d2ff0-65a5-400b-b304-c5d52a4360e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E2DAE5-AE1C-4940-A19A-79839D7C72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3C32BF-ED98-4FCA-9241-B2A516FA04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0cdd0b-fc42-4f8c-8645-296f981424c2"/>
    <ds:schemaRef ds:uri="534d2ff0-65a5-400b-b304-c5d52a4360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AC7FB0-E85E-4FBD-804D-1D1CCA05B4E1}">
  <ds:schemaRefs>
    <ds:schemaRef ds:uri="534d2ff0-65a5-400b-b304-c5d52a4360ed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0f0cdd0b-fc42-4f8c-8645-296f981424c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289</Words>
  <Application>Microsoft Office PowerPoint</Application>
  <PresentationFormat>Widescreen</PresentationFormat>
  <Paragraphs>46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1_Office Theme</vt:lpstr>
      <vt:lpstr>Acrobat Document</vt:lpstr>
      <vt:lpstr>COVID-19  </vt:lpstr>
      <vt:lpstr>COVID-19</vt:lpstr>
      <vt:lpstr>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Sam</dc:creator>
  <cp:lastModifiedBy>Jitka Jemelkova</cp:lastModifiedBy>
  <cp:revision>26</cp:revision>
  <dcterms:created xsi:type="dcterms:W3CDTF">2020-02-10T10:07:44Z</dcterms:created>
  <dcterms:modified xsi:type="dcterms:W3CDTF">2020-03-13T09:39:38Z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d87a5c-0f5a-43f2-a5b6-162bf6517b6e_Enabled">
    <vt:lpwstr>True</vt:lpwstr>
  </property>
  <property fmtid="{D5CDD505-2E9C-101B-9397-08002B2CF9AE}" pid="3" name="MSIP_Label_40d87a5c-0f5a-43f2-a5b6-162bf6517b6e_SiteId">
    <vt:lpwstr>f9300280-65a0-46f8-a18c-a296431980f5</vt:lpwstr>
  </property>
  <property fmtid="{D5CDD505-2E9C-101B-9397-08002B2CF9AE}" pid="4" name="MSIP_Label_40d87a5c-0f5a-43f2-a5b6-162bf6517b6e_Owner">
    <vt:lpwstr>Sam.Miller@macegroup.com</vt:lpwstr>
  </property>
  <property fmtid="{D5CDD505-2E9C-101B-9397-08002B2CF9AE}" pid="5" name="MSIP_Label_40d87a5c-0f5a-43f2-a5b6-162bf6517b6e_SetDate">
    <vt:lpwstr>2020-02-10T10:09:13.9460205Z</vt:lpwstr>
  </property>
  <property fmtid="{D5CDD505-2E9C-101B-9397-08002B2CF9AE}" pid="6" name="MSIP_Label_40d87a5c-0f5a-43f2-a5b6-162bf6517b6e_Name">
    <vt:lpwstr>Public</vt:lpwstr>
  </property>
  <property fmtid="{D5CDD505-2E9C-101B-9397-08002B2CF9AE}" pid="7" name="MSIP_Label_40d87a5c-0f5a-43f2-a5b6-162bf6517b6e_Application">
    <vt:lpwstr>Microsoft Azure Information Protection</vt:lpwstr>
  </property>
  <property fmtid="{D5CDD505-2E9C-101B-9397-08002B2CF9AE}" pid="8" name="MSIP_Label_40d87a5c-0f5a-43f2-a5b6-162bf6517b6e_Extended_MSFT_Method">
    <vt:lpwstr>Automatic</vt:lpwstr>
  </property>
  <property fmtid="{D5CDD505-2E9C-101B-9397-08002B2CF9AE}" pid="9" name="MSIP_Label_ff528e02-ab69-43a8-9134-6d8d1b0c706c_Enabled">
    <vt:lpwstr>True</vt:lpwstr>
  </property>
  <property fmtid="{D5CDD505-2E9C-101B-9397-08002B2CF9AE}" pid="10" name="MSIP_Label_ff528e02-ab69-43a8-9134-6d8d1b0c706c_SiteId">
    <vt:lpwstr>f9300280-65a0-46f8-a18c-a296431980f5</vt:lpwstr>
  </property>
  <property fmtid="{D5CDD505-2E9C-101B-9397-08002B2CF9AE}" pid="11" name="MSIP_Label_ff528e02-ab69-43a8-9134-6d8d1b0c706c_Owner">
    <vt:lpwstr>Sam.Miller@macegroup.com</vt:lpwstr>
  </property>
  <property fmtid="{D5CDD505-2E9C-101B-9397-08002B2CF9AE}" pid="12" name="MSIP_Label_ff528e02-ab69-43a8-9134-6d8d1b0c706c_SetDate">
    <vt:lpwstr>2020-02-10T10:09:13.9460205Z</vt:lpwstr>
  </property>
  <property fmtid="{D5CDD505-2E9C-101B-9397-08002B2CF9AE}" pid="13" name="MSIP_Label_ff528e02-ab69-43a8-9134-6d8d1b0c706c_Name">
    <vt:lpwstr>Markings</vt:lpwstr>
  </property>
  <property fmtid="{D5CDD505-2E9C-101B-9397-08002B2CF9AE}" pid="14" name="MSIP_Label_ff528e02-ab69-43a8-9134-6d8d1b0c706c_Application">
    <vt:lpwstr>Microsoft Azure Information Protection</vt:lpwstr>
  </property>
  <property fmtid="{D5CDD505-2E9C-101B-9397-08002B2CF9AE}" pid="15" name="MSIP_Label_ff528e02-ab69-43a8-9134-6d8d1b0c706c_Parent">
    <vt:lpwstr>40d87a5c-0f5a-43f2-a5b6-162bf6517b6e</vt:lpwstr>
  </property>
  <property fmtid="{D5CDD505-2E9C-101B-9397-08002B2CF9AE}" pid="16" name="MSIP_Label_ff528e02-ab69-43a8-9134-6d8d1b0c706c_Extended_MSFT_Method">
    <vt:lpwstr>Automatic</vt:lpwstr>
  </property>
  <property fmtid="{D5CDD505-2E9C-101B-9397-08002B2CF9AE}" pid="17" name="Sensitivity">
    <vt:lpwstr>Public Markings</vt:lpwstr>
  </property>
</Properties>
</file>